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92" r:id="rId1"/>
  </p:sldMasterIdLst>
  <p:notesMasterIdLst>
    <p:notesMasterId r:id="rId13"/>
  </p:notesMasterIdLst>
  <p:sldIdLst>
    <p:sldId id="257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9" r:id="rId11"/>
    <p:sldId id="29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558388D-00D7-4DCB-BE1D-4A11DC5C1A0C}">
          <p14:sldIdLst>
            <p14:sldId id="257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9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spacho2" initials="D" lastIdx="0" clrIdx="0">
    <p:extLst>
      <p:ext uri="{19B8F6BF-5375-455C-9EA6-DF929625EA0E}">
        <p15:presenceInfo xmlns:p15="http://schemas.microsoft.com/office/powerpoint/2012/main" userId="Despacho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74195"/>
    <a:srgbClr val="EA5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356CD-1DFC-42FE-A6A6-B06C796E05F1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HN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2F255-66F8-45CD-81BA-721A587F0D41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5324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0783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55245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3547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0314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277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5847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5942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81475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27963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0241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287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362D8-B927-41C3-8E15-3115DD960AF8}" type="datetimeFigureOut">
              <a:rPr lang="es-HN" smtClean="0"/>
              <a:t>10/9/2024</a:t>
            </a:fld>
            <a:endParaRPr lang="es-H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61D85-7324-4597-909E-E48CCC3C59A7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0071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/>
          <p:cNvSpPr/>
          <p:nvPr/>
        </p:nvSpPr>
        <p:spPr>
          <a:xfrm>
            <a:off x="608" y="-1"/>
            <a:ext cx="12191392" cy="1792225"/>
          </a:xfrm>
          <a:prstGeom prst="rect">
            <a:avLst/>
          </a:prstGeom>
          <a:gradFill flip="none" rotWithShape="1">
            <a:gsLst>
              <a:gs pos="0">
                <a:srgbClr val="174195">
                  <a:shade val="30000"/>
                  <a:satMod val="115000"/>
                </a:srgbClr>
              </a:gs>
              <a:gs pos="50000">
                <a:srgbClr val="174195">
                  <a:shade val="67500"/>
                  <a:satMod val="115000"/>
                </a:srgbClr>
              </a:gs>
              <a:gs pos="100000">
                <a:srgbClr val="174195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CuadroTexto 22"/>
          <p:cNvSpPr txBox="1"/>
          <p:nvPr/>
        </p:nvSpPr>
        <p:spPr>
          <a:xfrm>
            <a:off x="619534" y="535203"/>
            <a:ext cx="5929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dirty="0">
                <a:solidFill>
                  <a:schemeClr val="bg1"/>
                </a:solidFill>
              </a:rPr>
              <a:t>Universidad Pedagógica Nacional Francisco Morazán</a:t>
            </a:r>
          </a:p>
          <a:p>
            <a:r>
              <a:rPr lang="es-HN" dirty="0">
                <a:solidFill>
                  <a:schemeClr val="bg1"/>
                </a:solidFill>
              </a:rPr>
              <a:t>Vicerrectoría de Investigación y Postgrado</a:t>
            </a:r>
          </a:p>
          <a:p>
            <a:r>
              <a:rPr lang="es-HN" b="1" dirty="0">
                <a:solidFill>
                  <a:schemeClr val="bg1"/>
                </a:solidFill>
              </a:rPr>
              <a:t>Dirección de Postgrado</a:t>
            </a:r>
          </a:p>
        </p:txBody>
      </p:sp>
      <p:cxnSp>
        <p:nvCxnSpPr>
          <p:cNvPr id="25" name="Conector recto 24"/>
          <p:cNvCxnSpPr/>
          <p:nvPr/>
        </p:nvCxnSpPr>
        <p:spPr>
          <a:xfrm>
            <a:off x="0" y="1605936"/>
            <a:ext cx="8568952" cy="0"/>
          </a:xfrm>
          <a:prstGeom prst="line">
            <a:avLst/>
          </a:prstGeom>
          <a:ln w="28575">
            <a:solidFill>
              <a:srgbClr val="F87A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0" y="1655098"/>
            <a:ext cx="8568952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10955" y="3572399"/>
            <a:ext cx="8770090" cy="660671"/>
          </a:xfrm>
        </p:spPr>
        <p:txBody>
          <a:bodyPr anchor="ctr">
            <a:noAutofit/>
          </a:bodyPr>
          <a:lstStyle/>
          <a:p>
            <a:r>
              <a:rPr lang="es-ES" sz="4800" b="1" dirty="0">
                <a:solidFill>
                  <a:srgbClr val="002060"/>
                </a:solidFill>
                <a:latin typeface="+mn-lt"/>
              </a:rPr>
              <a:t>Título de la investigación</a:t>
            </a:r>
            <a:endParaRPr lang="es-HN" sz="2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724098" y="5594688"/>
            <a:ext cx="1549014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HN" sz="1600" b="1" dirty="0"/>
              <a:t>Presentado por:</a:t>
            </a:r>
          </a:p>
          <a:p>
            <a:pPr>
              <a:spcAft>
                <a:spcPts val="600"/>
              </a:spcAft>
            </a:pPr>
            <a:r>
              <a:rPr lang="es-HN" sz="1600" b="1" dirty="0"/>
              <a:t>Asesor: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211702" y="6347848"/>
            <a:ext cx="613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1400" b="1" dirty="0">
                <a:solidFill>
                  <a:schemeClr val="accent5">
                    <a:lumMod val="50000"/>
                  </a:schemeClr>
                </a:solidFill>
              </a:rPr>
              <a:t>Fecha</a:t>
            </a:r>
          </a:p>
        </p:txBody>
      </p:sp>
      <p:cxnSp>
        <p:nvCxnSpPr>
          <p:cNvPr id="28" name="Conector recto 27"/>
          <p:cNvCxnSpPr/>
          <p:nvPr/>
        </p:nvCxnSpPr>
        <p:spPr>
          <a:xfrm>
            <a:off x="0" y="1709962"/>
            <a:ext cx="8568952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320" y="240679"/>
            <a:ext cx="2773680" cy="1068332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6499824" y="2049314"/>
            <a:ext cx="32859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HN" sz="1600" b="1" i="1" dirty="0">
                <a:solidFill>
                  <a:srgbClr val="FF0000"/>
                </a:solidFill>
              </a:rPr>
              <a:t>Nombre del Programa de Doctorado</a:t>
            </a:r>
            <a:endParaRPr lang="es-HN" sz="1600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273112" y="5594688"/>
            <a:ext cx="869662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HN" sz="1600" dirty="0"/>
              <a:t>Nombre</a:t>
            </a:r>
          </a:p>
          <a:p>
            <a:pPr>
              <a:spcAft>
                <a:spcPts val="600"/>
              </a:spcAft>
            </a:pPr>
            <a:r>
              <a:rPr lang="es-HN" sz="1600" dirty="0"/>
              <a:t>Nombre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9418320" y="1336443"/>
            <a:ext cx="2773680" cy="198492"/>
          </a:xfrm>
          <a:prstGeom prst="rect">
            <a:avLst/>
          </a:prstGeom>
          <a:solidFill>
            <a:srgbClr val="EA5B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4553487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iángulo rectángulo 3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iángulo rectángulo 4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597643" y="315486"/>
            <a:ext cx="8672792" cy="586786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HN" sz="3600" b="1" dirty="0">
                <a:solidFill>
                  <a:srgbClr val="002060"/>
                </a:solidFill>
                <a:latin typeface="+mn-lt"/>
              </a:rPr>
              <a:t>Recomendaciones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29444" y="1225296"/>
            <a:ext cx="10730374" cy="149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defTabSz="8953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i="1" dirty="0">
                <a:solidFill>
                  <a:srgbClr val="FF0000"/>
                </a:solidFill>
              </a:rPr>
              <a:t>Incluya las recomendaciones más relevantes (sólo si la tesis las tiene)</a:t>
            </a:r>
          </a:p>
          <a:p>
            <a:pPr marL="342900" indent="-342900" algn="l" defTabSz="8953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b="1" i="1" dirty="0">
                <a:solidFill>
                  <a:srgbClr val="FF0000"/>
                </a:solidFill>
              </a:rPr>
              <a:t>(ESTAS NO DEBEN SER UNA COPIA TEXTUAL DE LAS ESCRITAS EN EL DOCUMENTO DE  TESIS)</a:t>
            </a:r>
          </a:p>
        </p:txBody>
      </p:sp>
    </p:spTree>
    <p:extLst>
      <p:ext uri="{BB962C8B-B14F-4D97-AF65-F5344CB8AC3E}">
        <p14:creationId xmlns:p14="http://schemas.microsoft.com/office/powerpoint/2010/main" val="425263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7490448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Propuesta </a:t>
            </a:r>
            <a:endParaRPr lang="es-HN" sz="1800" b="1" i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149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defTabSz="8953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i="1" dirty="0">
                <a:solidFill>
                  <a:srgbClr val="FF0000"/>
                </a:solidFill>
              </a:rPr>
              <a:t>Incluya la propuesta sólo si la tesis la tiene</a:t>
            </a:r>
          </a:p>
          <a:p>
            <a:pPr marL="342900" indent="-342900" algn="l" defTabSz="8953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b="1" i="1">
                <a:solidFill>
                  <a:srgbClr val="FF0000"/>
                </a:solidFill>
              </a:rPr>
              <a:t>(NO </a:t>
            </a:r>
            <a:r>
              <a:rPr lang="es-ES" sz="2400" b="1" i="1" dirty="0">
                <a:solidFill>
                  <a:srgbClr val="FF0000"/>
                </a:solidFill>
              </a:rPr>
              <a:t>DEBEN SER UNA COPIA TEXTUAL </a:t>
            </a:r>
            <a:r>
              <a:rPr lang="es-ES" sz="2400" b="1" i="1">
                <a:solidFill>
                  <a:srgbClr val="FF0000"/>
                </a:solidFill>
              </a:rPr>
              <a:t>DE </a:t>
            </a:r>
            <a:r>
              <a:rPr lang="es-ES" sz="2400" b="1" i="1" smtClean="0">
                <a:solidFill>
                  <a:srgbClr val="FF0000"/>
                </a:solidFill>
              </a:rPr>
              <a:t>LO ESCRITO </a:t>
            </a:r>
            <a:r>
              <a:rPr lang="es-ES" sz="2400" b="1" i="1" dirty="0">
                <a:solidFill>
                  <a:srgbClr val="FF0000"/>
                </a:solidFill>
              </a:rPr>
              <a:t>EN EL DOCUMENTO DE  TESIS)</a:t>
            </a: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04833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6428549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Justificación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4897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HN" sz="2400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FAVOR ELIMINAR LO QUE ESTÁ ESCRITO EN ROJO. SOLO ES A MODO DE GUÍA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3200" i="1" dirty="0">
              <a:solidFill>
                <a:srgbClr val="FF0000"/>
              </a:solidFill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2400" i="1" dirty="0">
              <a:solidFill>
                <a:srgbClr val="FF0000"/>
              </a:solidFill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endParaRPr lang="es-ES" sz="2400" i="1" dirty="0">
              <a:solidFill>
                <a:srgbClr val="FF0000"/>
              </a:solidFill>
            </a:endParaRPr>
          </a:p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(debe basarse en la justificación escrita que tiene en su trabajo, use palabras claves o párrafos. NO DEBE SER COPIA DEL DOCUMENTO ESCRITO)</a:t>
            </a:r>
          </a:p>
        </p:txBody>
      </p:sp>
    </p:spTree>
    <p:extLst>
      <p:ext uri="{BB962C8B-B14F-4D97-AF65-F5344CB8AC3E}">
        <p14:creationId xmlns:p14="http://schemas.microsoft.com/office/powerpoint/2010/main" val="166034878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6428549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Estructura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4897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Escriba los títulos de las secciones que comprenderá su presentación: Ej. Problema de investigación, objetivos, metodología, fundamentación teórica, análisis y discusión de resultados, etc..</a:t>
            </a:r>
          </a:p>
        </p:txBody>
      </p:sp>
    </p:spTree>
    <p:extLst>
      <p:ext uri="{BB962C8B-B14F-4D97-AF65-F5344CB8AC3E}">
        <p14:creationId xmlns:p14="http://schemas.microsoft.com/office/powerpoint/2010/main" val="392866775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1121728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5580397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Pregunta-problema y  objetivo general 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444752"/>
            <a:ext cx="10730374" cy="4897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Se presentan tal y como lo tiene en el trabajo escrito.</a:t>
            </a:r>
          </a:p>
        </p:txBody>
      </p:sp>
    </p:spTree>
    <p:extLst>
      <p:ext uri="{BB962C8B-B14F-4D97-AF65-F5344CB8AC3E}">
        <p14:creationId xmlns:p14="http://schemas.microsoft.com/office/powerpoint/2010/main" val="260996388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6428549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Objetivos de investigación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749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Presente solamente sus objetivos específicos. Se presentan  tal como se tienen en el trabajo escrito.</a:t>
            </a:r>
          </a:p>
        </p:txBody>
      </p:sp>
    </p:spTree>
    <p:extLst>
      <p:ext uri="{BB962C8B-B14F-4D97-AF65-F5344CB8AC3E}">
        <p14:creationId xmlns:p14="http://schemas.microsoft.com/office/powerpoint/2010/main" val="31841003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6428549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Metodología de la investigación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9027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b="1" i="1" dirty="0">
                <a:solidFill>
                  <a:srgbClr val="FF0000"/>
                </a:solidFill>
              </a:rPr>
              <a:t>Puede</a:t>
            </a:r>
            <a:r>
              <a:rPr lang="es-ES" sz="2400" i="1" dirty="0">
                <a:solidFill>
                  <a:srgbClr val="FF0000"/>
                </a:solidFill>
              </a:rPr>
              <a:t> hacerse </a:t>
            </a:r>
            <a:r>
              <a:rPr lang="es-ES" sz="2400" i="1" dirty="0" smtClean="0">
                <a:solidFill>
                  <a:srgbClr val="FF0000"/>
                </a:solidFill>
              </a:rPr>
              <a:t>de varias maneras (esquema, etc.) </a:t>
            </a:r>
            <a:r>
              <a:rPr lang="es-ES" sz="2400" i="1" dirty="0" smtClean="0">
                <a:solidFill>
                  <a:srgbClr val="FF0000"/>
                </a:solidFill>
              </a:rPr>
              <a:t>donde </a:t>
            </a:r>
            <a:r>
              <a:rPr lang="es-ES" sz="2400" i="1" dirty="0">
                <a:solidFill>
                  <a:srgbClr val="FF0000"/>
                </a:solidFill>
              </a:rPr>
              <a:t>aparezca puntualmente: enfoque, tipo de estudio, diseño, población/muestra, instrumentos que se utilizaron, etc., etc.</a:t>
            </a:r>
          </a:p>
        </p:txBody>
      </p:sp>
    </p:spTree>
    <p:extLst>
      <p:ext uri="{BB962C8B-B14F-4D97-AF65-F5344CB8AC3E}">
        <p14:creationId xmlns:p14="http://schemas.microsoft.com/office/powerpoint/2010/main" val="74566359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6428549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Marco teórico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149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895350">
              <a:lnSpc>
                <a:spcPct val="100000"/>
              </a:lnSpc>
              <a:spcAft>
                <a:spcPts val="1200"/>
              </a:spcAft>
            </a:pPr>
            <a:r>
              <a:rPr lang="es-ES" sz="2400" i="1" dirty="0">
                <a:solidFill>
                  <a:srgbClr val="FF0000"/>
                </a:solidFill>
              </a:rPr>
              <a:t>Presente los principales aspectos  de su marco teórico. Puede también usar mapas conceptuales. </a:t>
            </a:r>
          </a:p>
        </p:txBody>
      </p:sp>
    </p:spTree>
    <p:extLst>
      <p:ext uri="{BB962C8B-B14F-4D97-AF65-F5344CB8AC3E}">
        <p14:creationId xmlns:p14="http://schemas.microsoft.com/office/powerpoint/2010/main" val="123040138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6428549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Análisis de resultados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149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defTabSz="8953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i="1" dirty="0">
                <a:solidFill>
                  <a:srgbClr val="FF0000"/>
                </a:solidFill>
              </a:rPr>
              <a:t>Si el estudio es mixto, presente primero los resultados del instrumento cuantitativo y luego los del instrumento cualitativo (o viceversa)</a:t>
            </a:r>
          </a:p>
          <a:p>
            <a:pPr marL="342900" indent="-342900" algn="l" defTabSz="8953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i="1" dirty="0">
                <a:solidFill>
                  <a:srgbClr val="FF0000"/>
                </a:solidFill>
              </a:rPr>
              <a:t>Se recomienda presentar las gráficas o análisis cualitativo más significativo, los que responden directamente a sus objetivos</a:t>
            </a:r>
          </a:p>
          <a:p>
            <a:pPr marL="342900" indent="-342900" algn="l" defTabSz="8953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i="1" dirty="0">
                <a:solidFill>
                  <a:srgbClr val="FF0000"/>
                </a:solidFill>
              </a:rPr>
              <a:t>Deben explicarse los resultados a la luz del marco teórico.</a:t>
            </a:r>
          </a:p>
        </p:txBody>
      </p:sp>
    </p:spTree>
    <p:extLst>
      <p:ext uri="{BB962C8B-B14F-4D97-AF65-F5344CB8AC3E}">
        <p14:creationId xmlns:p14="http://schemas.microsoft.com/office/powerpoint/2010/main" val="91204308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cto 3"/>
          <p:cNvCxnSpPr/>
          <p:nvPr/>
        </p:nvCxnSpPr>
        <p:spPr>
          <a:xfrm>
            <a:off x="1597643" y="902272"/>
            <a:ext cx="705042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riángulo rectángulo 5"/>
          <p:cNvSpPr/>
          <p:nvPr/>
        </p:nvSpPr>
        <p:spPr>
          <a:xfrm rot="16200000">
            <a:off x="729443" y="299330"/>
            <a:ext cx="602942" cy="602942"/>
          </a:xfrm>
          <a:prstGeom prst="rtTriangle">
            <a:avLst/>
          </a:prstGeom>
          <a:solidFill>
            <a:srgbClr val="1741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iángulo rectángulo 21"/>
          <p:cNvSpPr/>
          <p:nvPr/>
        </p:nvSpPr>
        <p:spPr>
          <a:xfrm rot="16200000">
            <a:off x="583438" y="143882"/>
            <a:ext cx="602942" cy="602942"/>
          </a:xfrm>
          <a:prstGeom prst="rt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040" y="133365"/>
            <a:ext cx="1584960" cy="610475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ctrTitle"/>
          </p:nvPr>
        </p:nvSpPr>
        <p:spPr>
          <a:xfrm>
            <a:off x="1597643" y="315486"/>
            <a:ext cx="8672792" cy="586786"/>
          </a:xfrm>
        </p:spPr>
        <p:txBody>
          <a:bodyPr anchor="ctr">
            <a:noAutofit/>
          </a:bodyPr>
          <a:lstStyle/>
          <a:p>
            <a:pPr algn="l"/>
            <a:r>
              <a:rPr lang="es-HN" sz="3600" b="1" dirty="0">
                <a:solidFill>
                  <a:srgbClr val="002060"/>
                </a:solidFill>
                <a:latin typeface="+mn-lt"/>
              </a:rPr>
              <a:t>Conclusiones </a:t>
            </a:r>
            <a:endParaRPr lang="es-HN" sz="18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729444" y="1225296"/>
            <a:ext cx="10730374" cy="149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defTabSz="8953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i="1" dirty="0">
                <a:solidFill>
                  <a:srgbClr val="FF0000"/>
                </a:solidFill>
              </a:rPr>
              <a:t>Las conclusiones deben seguir el orden de sus objetivos, deben responder a los mismos. Incluya las más relevantes.</a:t>
            </a:r>
          </a:p>
          <a:p>
            <a:pPr marL="342900" indent="-342900" algn="l" defTabSz="89535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b="1" i="1" dirty="0" smtClean="0">
                <a:solidFill>
                  <a:srgbClr val="FF0000"/>
                </a:solidFill>
              </a:rPr>
              <a:t>(</a:t>
            </a:r>
            <a:r>
              <a:rPr lang="es-ES" sz="2400" b="1" i="1" dirty="0">
                <a:solidFill>
                  <a:srgbClr val="FF0000"/>
                </a:solidFill>
              </a:rPr>
              <a:t>ESTAS NO DEBEN SER UNA COPIA TEXTUAL DE LAS ESCRITAS EN EL DOCUMENTO DE  TESIS)</a:t>
            </a:r>
          </a:p>
        </p:txBody>
      </p:sp>
    </p:spTree>
    <p:extLst>
      <p:ext uri="{BB962C8B-B14F-4D97-AF65-F5344CB8AC3E}">
        <p14:creationId xmlns:p14="http://schemas.microsoft.com/office/powerpoint/2010/main" val="136089373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</TotalTime>
  <Words>347</Words>
  <Application>Microsoft Office PowerPoint</Application>
  <PresentationFormat>Panorámica</PresentationFormat>
  <Paragraphs>39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Tema de Office</vt:lpstr>
      <vt:lpstr>Título de la investigación</vt:lpstr>
      <vt:lpstr>Justificación</vt:lpstr>
      <vt:lpstr>Estructura</vt:lpstr>
      <vt:lpstr>Pregunta-problema y  objetivo general </vt:lpstr>
      <vt:lpstr>Objetivos de investigación</vt:lpstr>
      <vt:lpstr>Metodología de la investigación</vt:lpstr>
      <vt:lpstr>Marco teórico</vt:lpstr>
      <vt:lpstr>Análisis de resultados</vt:lpstr>
      <vt:lpstr>Conclusiones </vt:lpstr>
      <vt:lpstr>Presentación de PowerPoint</vt:lpstr>
      <vt:lpstr>Propuesta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Funcionamiento Operativo de la Inspectoría General de la Policía Nacional</dc:title>
  <dc:creator>DELL</dc:creator>
  <cp:lastModifiedBy>Judith Morel</cp:lastModifiedBy>
  <cp:revision>144</cp:revision>
  <dcterms:created xsi:type="dcterms:W3CDTF">2018-01-31T22:35:08Z</dcterms:created>
  <dcterms:modified xsi:type="dcterms:W3CDTF">2024-09-10T18:05:38Z</dcterms:modified>
</cp:coreProperties>
</file>